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" y="1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15E3-E3A0-4A7D-9C42-4BF905EA7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0E4CD7-24B2-4AC7-B19B-D721379F8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77CE-80F3-420E-BC96-2B532AE0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44469-4CC7-4832-A4AA-F9F7936A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A83D8-8D12-46F3-A64C-7955DDFF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392B-EA72-4A67-B675-B4F95D11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574E2-7A51-443B-8820-A6176AD37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75F3A-6155-459E-BB75-07476241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800B5-0B47-43F8-9C0A-F99269E7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49A94-82E2-4E42-94CB-BB5B0248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F65C4-3B65-4750-A8AE-DED8FF638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F8CDE-768B-46E3-A8EC-72D03FD7F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6AFC-F13C-4EF1-9B6C-6F77EEAC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01C31-3892-42F5-893E-B3AE67A1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318B-1167-4DE1-98B4-D1CEC139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1D56-E70B-4776-BF54-9CDBE924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3329-1249-45F8-AC81-53C847901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6ED5-1183-4B94-B702-F7AFE0C6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C646D-1536-4F2B-B2CB-9088FE99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04921-A56F-4E22-9FEF-579B6B9E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9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589B-E578-45AF-8C7B-0890DD94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63DF2-287B-4737-A70B-461E4EC5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47F17-0C7B-4952-B743-07C6C421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5C921-5657-4261-BCD9-DC72F165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CE28D-41E4-4836-84B9-88A6DB33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BD12-F6D5-4A07-A531-A730D052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9937-0BCC-42B9-BE5E-451A7C6DC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85F3-8EAF-4BD9-9908-FA294FAAE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79E66-815B-49B7-BBCB-46EDC3D53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76A86-7240-47CB-8B0D-4B40A058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5909E-5320-4453-A8D2-64EBFBDA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5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6C0D-C07D-4AA1-8389-438858C0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4C69D-6D17-463C-B7AA-E2DEF22CA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E5B23-183E-42FF-B57A-FE472D8D5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856E5-528B-46DC-980D-631350816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7DB11-9266-432E-8258-888923920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79565-E507-447A-AEC8-DE2BCC2CF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72F91-DA18-4872-92B5-A5ED1541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EFB87-F62A-411B-9765-ED7903D2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0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191-55B4-422E-A01E-C1BEF44E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DAB17-28D4-49C2-9104-A932B470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8A5B7-5BF2-43B6-8B26-18C4FD1A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6C048-A2A6-4B11-98D5-12124EF9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5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3995DA-78F7-43E9-A19E-27660F57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D422C-1583-4AA1-A1B8-0E2D6DA3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69F10-44E8-438B-93F2-8488735A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8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9DAB-ABA9-4F04-A501-E1BB1EFA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370B-29A1-4B0E-844A-386DD161D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B6428-3DBB-406A-B59F-76F936732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BDEBF-5DB2-4359-8CDE-1DB7982D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6CF6D-4FFA-448F-8ED8-DF89A52D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B4081-6BCB-4885-8483-A552ECC7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8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BFE3-96A7-4698-8FB1-A5F41437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B55B9-395A-4F0E-B5F0-ED57C54F72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4690F-E90A-46E0-92E9-03E39052C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5D145-3F49-41DF-B86F-8FB6B04B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6A589-0085-4B2E-81C7-6F71EE0C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5FBE9-7F72-4616-A2BA-BAB2253A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9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76A08-650E-4C2B-BF8A-1B91DF6E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AA69E-54DB-4575-8A3A-1849BBDF0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5DC1B-7940-4F80-B097-C52C710EC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2929-82BB-415B-8B39-C15CFD692072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AB74-AD40-4502-817D-543D84DF2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B375-1F36-431A-8149-E7C96E9F4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0F94-F380-4932-B737-4C5BAC23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adamian.com/learn/when-to-use-waterfall-vs-agil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AB10-3B4F-4DAF-8840-A6D3A44FB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315223">
            <a:off x="8492266" y="1712850"/>
            <a:ext cx="3824972" cy="1718601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n w="0"/>
                <a:solidFill>
                  <a:schemeClr val="tx1">
                    <a:alpha val="29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Scrum</a:t>
            </a:r>
            <a:r>
              <a:rPr lang="en-US" b="1" u="sng" dirty="0">
                <a:ln w="0"/>
                <a:solidFill>
                  <a:schemeClr val="tx1">
                    <a:alpha val="38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 u="sng" dirty="0">
                <a:ln w="0"/>
                <a:solidFill>
                  <a:schemeClr val="tx1">
                    <a:alpha val="29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r>
              <a:rPr lang="en-US" b="1" u="sng" dirty="0">
                <a:ln w="0"/>
                <a:solidFill>
                  <a:schemeClr val="tx1">
                    <a:alpha val="38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gile </a:t>
            </a:r>
            <a:r>
              <a:rPr lang="en-US" b="1" u="sng" dirty="0">
                <a:ln w="0"/>
                <a:solidFill>
                  <a:schemeClr val="tx1">
                    <a:alpha val="3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Appr</a:t>
            </a:r>
            <a:r>
              <a:rPr lang="en-US" b="1" u="sng" dirty="0">
                <a:ln w="0"/>
                <a:solidFill>
                  <a:schemeClr val="tx1">
                    <a:alpha val="38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oa</a:t>
            </a:r>
            <a:r>
              <a:rPr lang="en-US" b="1" u="sng" dirty="0">
                <a:ln w="0"/>
                <a:solidFill>
                  <a:schemeClr val="tx1">
                    <a:alpha val="4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147C6-188E-4DDB-8D4E-20486E014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96000"/>
            <a:ext cx="2438400" cy="76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Brandon Hamilton</a:t>
            </a:r>
          </a:p>
          <a:p>
            <a:r>
              <a:rPr lang="en-US" dirty="0"/>
              <a:t>CS-250</a:t>
            </a:r>
          </a:p>
        </p:txBody>
      </p:sp>
    </p:spTree>
    <p:extLst>
      <p:ext uri="{BB962C8B-B14F-4D97-AF65-F5344CB8AC3E}">
        <p14:creationId xmlns:p14="http://schemas.microsoft.com/office/powerpoint/2010/main" val="348461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A40E-42AB-4F1B-9483-AD35220E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233" y="142845"/>
            <a:ext cx="7424854" cy="76114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US" b="1" i="0" u="sng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Roles of a Scrum-agile Team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B3D6D-3279-459C-834A-90FC2320B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41" y="927915"/>
            <a:ext cx="4624039" cy="3032817"/>
          </a:xfrm>
        </p:spPr>
        <p:txBody>
          <a:bodyPr>
            <a:normAutofit fontScale="70000" lnSpcReduction="20000"/>
          </a:bodyPr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6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en-US" sz="41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“Ensures agile theory is applied to the project”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entors team in Scrum agile methodology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Promotes communication and collaboration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Clears obstacles or distractions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Handles disputes or behaviors.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 define value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55F73-A5C3-414F-BB9B-FBD8237DA01C}"/>
              </a:ext>
            </a:extLst>
          </p:cNvPr>
          <p:cNvSpPr txBox="1"/>
          <p:nvPr/>
        </p:nvSpPr>
        <p:spPr>
          <a:xfrm>
            <a:off x="6781801" y="789902"/>
            <a:ext cx="4624039" cy="3032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“Creates the products value”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Designs, implements, and tests the product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Works the back log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Interpret user stories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 organize tasks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 functional skills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4ACBC-3741-4D67-8C12-FA08EE25CE37}"/>
              </a:ext>
            </a:extLst>
          </p:cNvPr>
          <p:cNvSpPr txBox="1"/>
          <p:nvPr/>
        </p:nvSpPr>
        <p:spPr>
          <a:xfrm>
            <a:off x="3566160" y="3817887"/>
            <a:ext cx="4191000" cy="289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owner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“Ensures the value of the product”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Speaks for customer or outsiders involved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 the back log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Defines user stories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 team on schedule</a:t>
            </a:r>
          </a:p>
        </p:txBody>
      </p:sp>
    </p:spTree>
    <p:extLst>
      <p:ext uri="{BB962C8B-B14F-4D97-AF65-F5344CB8AC3E}">
        <p14:creationId xmlns:p14="http://schemas.microsoft.com/office/powerpoint/2010/main" val="228662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58058BB-32DC-4AA5-B922-FA38F0543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53" y="168776"/>
            <a:ext cx="8693929" cy="6520447"/>
          </a:xfr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631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3F784E8-1DCA-4D75-9713-71A5FCB30ADF}"/>
              </a:ext>
            </a:extLst>
          </p:cNvPr>
          <p:cNvSpPr/>
          <p:nvPr/>
        </p:nvSpPr>
        <p:spPr>
          <a:xfrm>
            <a:off x="632460" y="-45721"/>
            <a:ext cx="10927080" cy="430561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2E242-1B0D-4C5D-ABD7-97C81C80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b="0" i="0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</a:b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5AB4-D395-4DBE-BD91-DB30DEB7A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45721"/>
            <a:ext cx="10515600" cy="4351338"/>
          </a:xfrm>
          <a:blipFill>
            <a:blip r:embed="rId4"/>
            <a:stretch>
              <a:fillRect/>
            </a:stretch>
          </a:blipFill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/>
              <a:t>Planning</a:t>
            </a:r>
            <a:r>
              <a:rPr lang="en-US" dirty="0"/>
              <a:t> – What  are we creating , who it will be for and what value will it  bring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Requirement Analysis</a:t>
            </a:r>
            <a:r>
              <a:rPr lang="en-US" dirty="0"/>
              <a:t>- what is needed to create product  including: system, software, skills, knowledge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Design </a:t>
            </a:r>
            <a:r>
              <a:rPr lang="en-US" dirty="0"/>
              <a:t>– plan out the product architecture based on: specifications time, budget,  risk, user base.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Implementation</a:t>
            </a:r>
            <a:r>
              <a:rPr lang="en-US" dirty="0"/>
              <a:t> – tasks are broken up and worked on by developers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Testing</a:t>
            </a:r>
            <a:r>
              <a:rPr lang="en-US" dirty="0"/>
              <a:t> –  requirements are compared against code performing test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Deployment</a:t>
            </a:r>
            <a:r>
              <a:rPr lang="en-US" dirty="0"/>
              <a:t> – First deployment or beta given to customer for testing and feedback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/>
              <a:t>Maintenance</a:t>
            </a:r>
            <a:r>
              <a:rPr lang="en-US" dirty="0"/>
              <a:t> – any unforeseen problems or improvements are assessed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E245C1A-43FC-4FDF-B7D6-89CF1F014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4314029"/>
            <a:ext cx="10927080" cy="255238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3685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8B88E3-9125-47C8-B6DB-80FE1B0737FC}"/>
              </a:ext>
            </a:extLst>
          </p:cNvPr>
          <p:cNvSpPr/>
          <p:nvPr/>
        </p:nvSpPr>
        <p:spPr>
          <a:xfrm>
            <a:off x="2484120" y="868680"/>
            <a:ext cx="7086600" cy="8540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F1AF0-E3FA-458C-9B93-FD4556C96D58}"/>
              </a:ext>
            </a:extLst>
          </p:cNvPr>
          <p:cNvSpPr/>
          <p:nvPr/>
        </p:nvSpPr>
        <p:spPr>
          <a:xfrm>
            <a:off x="838200" y="2392680"/>
            <a:ext cx="10515600" cy="373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4B3A-EDCE-4D46-8E04-0AFF8A67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2680"/>
            <a:ext cx="10515600" cy="3784282"/>
          </a:xfrm>
          <a:gradFill>
            <a:gsLst>
              <a:gs pos="46000">
                <a:srgbClr val="DDE5F4">
                  <a:alpha val="52000"/>
                </a:srgbClr>
              </a:gs>
              <a:gs pos="11000">
                <a:schemeClr val="accent1">
                  <a:lumMod val="5000"/>
                  <a:lumOff val="95000"/>
                  <a:alpha val="96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Waterfall is a more rigid development model</a:t>
            </a:r>
          </a:p>
          <a:p>
            <a:pPr lvl="1"/>
            <a:r>
              <a:rPr lang="en-US" dirty="0"/>
              <a:t>Less customer involvement throughout</a:t>
            </a:r>
          </a:p>
          <a:p>
            <a:pPr lvl="1"/>
            <a:r>
              <a:rPr lang="en-US" dirty="0"/>
              <a:t>Changes are not made until the end of development</a:t>
            </a:r>
          </a:p>
          <a:p>
            <a:r>
              <a:rPr lang="en-US" dirty="0"/>
              <a:t>Increased risk of wasted effort</a:t>
            </a:r>
          </a:p>
          <a:p>
            <a:pPr lvl="1"/>
            <a:r>
              <a:rPr lang="en-US" dirty="0"/>
              <a:t>We would have had to relaunch travel site as a travel rehabilitation vacation site after launching it as a top vacation destinations site.</a:t>
            </a:r>
          </a:p>
          <a:p>
            <a:r>
              <a:rPr lang="en-US" dirty="0"/>
              <a:t>Infrequent customer interaction</a:t>
            </a:r>
          </a:p>
          <a:p>
            <a:pPr lvl="1"/>
            <a:r>
              <a:rPr lang="en-US" dirty="0"/>
              <a:t>Customer interaction is done at planning an maintenance phase at beginning and end.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80E8E9-B9C6-478B-BAE9-7E36742A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1520"/>
            <a:ext cx="10515600" cy="991235"/>
          </a:xfrm>
        </p:spPr>
        <p:txBody>
          <a:bodyPr>
            <a:normAutofit fontScale="90000"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			</a:t>
            </a:r>
            <a:r>
              <a:rPr lang="en-US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Water Fall Experience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34160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8D844E2-5BF9-4069-8DFF-5A44D9AA5C40}"/>
              </a:ext>
            </a:extLst>
          </p:cNvPr>
          <p:cNvSpPr/>
          <p:nvPr/>
        </p:nvSpPr>
        <p:spPr>
          <a:xfrm>
            <a:off x="234175" y="981859"/>
            <a:ext cx="5609063" cy="764179"/>
          </a:xfrm>
          <a:prstGeom prst="rect">
            <a:avLst/>
          </a:prstGeom>
          <a:gradFill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E5A5D0-2111-4C5A-B586-11B107E6F164}"/>
              </a:ext>
            </a:extLst>
          </p:cNvPr>
          <p:cNvSpPr/>
          <p:nvPr/>
        </p:nvSpPr>
        <p:spPr>
          <a:xfrm>
            <a:off x="5988206" y="977716"/>
            <a:ext cx="5969618" cy="768322"/>
          </a:xfrm>
          <a:prstGeom prst="rect">
            <a:avLst/>
          </a:prstGeom>
          <a:gradFill>
            <a:gsLst>
              <a:gs pos="8000">
                <a:schemeClr val="accent4">
                  <a:lumMod val="40000"/>
                  <a:lumOff val="60000"/>
                </a:schemeClr>
              </a:gs>
              <a:gs pos="7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6E6A28-CD51-467D-BE8A-509FF5524988}"/>
              </a:ext>
            </a:extLst>
          </p:cNvPr>
          <p:cNvSpPr/>
          <p:nvPr/>
        </p:nvSpPr>
        <p:spPr>
          <a:xfrm>
            <a:off x="6042103" y="2212408"/>
            <a:ext cx="5861824" cy="3304472"/>
          </a:xfrm>
          <a:prstGeom prst="rect">
            <a:avLst/>
          </a:prstGeom>
          <a:gradFill flip="none" rotWithShape="1">
            <a:gsLst>
              <a:gs pos="100000">
                <a:schemeClr val="accent4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64E32E-3B3D-4C2E-96F6-12ED03A5A74C}"/>
              </a:ext>
            </a:extLst>
          </p:cNvPr>
          <p:cNvSpPr/>
          <p:nvPr/>
        </p:nvSpPr>
        <p:spPr>
          <a:xfrm>
            <a:off x="234176" y="2212408"/>
            <a:ext cx="5609063" cy="3304472"/>
          </a:xfrm>
          <a:prstGeom prst="rect">
            <a:avLst/>
          </a:prstGeom>
          <a:gradFill>
            <a:gsLst>
              <a:gs pos="0">
                <a:schemeClr val="accent4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EAB7A-42BE-40B3-A8B7-DB41F6AA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06" y="186705"/>
            <a:ext cx="10515600" cy="605032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565A5C"/>
                </a:solidFill>
                <a:latin typeface="Lato" panose="020F0502020204030203" pitchFamily="34" charset="0"/>
              </a:rPr>
              <a:t>		</a:t>
            </a:r>
            <a:r>
              <a:rPr lang="en-US" sz="2800" b="1" i="0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US" sz="3600" b="1" i="0" u="sng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WHEN TO CHOOSE </a:t>
            </a:r>
            <a:r>
              <a:rPr lang="en-US" b="1" i="0" u="sng" dirty="0">
                <a:solidFill>
                  <a:srgbClr val="565A5C"/>
                </a:solidFill>
                <a:effectLst/>
                <a:latin typeface="Lato" panose="020F0502020204030203" pitchFamily="34" charset="0"/>
              </a:rPr>
              <a:t>: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B1849-2B6E-4D62-AACC-4D4C81413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347" y="2477971"/>
            <a:ext cx="5165989" cy="2916989"/>
          </a:xfrm>
        </p:spPr>
        <p:txBody>
          <a:bodyPr>
            <a:normAutofit/>
          </a:bodyPr>
          <a:lstStyle/>
          <a:p>
            <a:r>
              <a:rPr lang="en-US" sz="2400" dirty="0"/>
              <a:t>Is the process or product fixed?</a:t>
            </a:r>
          </a:p>
          <a:p>
            <a:r>
              <a:rPr lang="en-US" sz="2400" dirty="0"/>
              <a:t>is there strict requirements?</a:t>
            </a:r>
          </a:p>
          <a:p>
            <a:r>
              <a:rPr lang="en-US" sz="2400" dirty="0"/>
              <a:t>strict timeline?</a:t>
            </a:r>
          </a:p>
          <a:p>
            <a:r>
              <a:rPr lang="en-US" sz="2400" dirty="0"/>
              <a:t>Enhancing an older system?</a:t>
            </a:r>
          </a:p>
          <a:p>
            <a:r>
              <a:rPr lang="en-US" sz="2400" dirty="0"/>
              <a:t>A very large project with strict requirements?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BB6AB-2749-4C6A-8F9C-53016AA2DEA6}"/>
              </a:ext>
            </a:extLst>
          </p:cNvPr>
          <p:cNvSpPr txBox="1"/>
          <p:nvPr/>
        </p:nvSpPr>
        <p:spPr>
          <a:xfrm>
            <a:off x="6148410" y="2425196"/>
            <a:ext cx="53261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processes are in place to catch any unforeseeable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 you want room for creativity?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customer involvement important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strict timeline and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Flexible development 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54E01-29A8-4F06-BDDF-F1E2369A740F}"/>
              </a:ext>
            </a:extLst>
          </p:cNvPr>
          <p:cNvSpPr/>
          <p:nvPr/>
        </p:nvSpPr>
        <p:spPr>
          <a:xfrm>
            <a:off x="1379242" y="900212"/>
            <a:ext cx="27606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Waterfall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7777B-FBCE-4330-92DF-8F937A0E516A}"/>
              </a:ext>
            </a:extLst>
          </p:cNvPr>
          <p:cNvSpPr/>
          <p:nvPr/>
        </p:nvSpPr>
        <p:spPr>
          <a:xfrm>
            <a:off x="8186582" y="814298"/>
            <a:ext cx="15728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425709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639C6-F5D4-4B11-9830-78B8DA30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1"/>
                </a:solidFill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7F16-E798-4DF3-AC79-ECA1959C1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825625"/>
            <a:ext cx="10485120" cy="4667250"/>
          </a:xfrm>
        </p:spPr>
        <p:txBody>
          <a:bodyPr>
            <a:noAutofit/>
          </a:bodyPr>
          <a:lstStyle/>
          <a:p>
            <a:r>
              <a:rPr lang="en-US" sz="2000" b="0" i="0" u="sng" dirty="0">
                <a:solidFill>
                  <a:schemeClr val="accent1"/>
                </a:solidFill>
                <a:effectLst/>
              </a:rPr>
              <a:t>7T - </a:t>
            </a:r>
            <a:r>
              <a:rPr lang="en-US" sz="2000" b="0" i="0" u="sng" dirty="0" err="1">
                <a:solidFill>
                  <a:schemeClr val="accent1"/>
                </a:solidFill>
                <a:effectLst/>
              </a:rPr>
              <a:t>SevenTablets</a:t>
            </a:r>
            <a:r>
              <a:rPr lang="en-US" sz="2000" b="0" i="0" u="sng" dirty="0">
                <a:solidFill>
                  <a:schemeClr val="accent1"/>
                </a:solidFill>
                <a:effectLst/>
              </a:rPr>
              <a:t>, Inc. 2021. </a:t>
            </a:r>
            <a:r>
              <a:rPr lang="en-US" sz="2000" b="0" i="1" u="sng" dirty="0">
                <a:solidFill>
                  <a:schemeClr val="accent1"/>
                </a:solidFill>
                <a:effectLst/>
              </a:rPr>
              <a:t>What is the Agile SDLC Model? - Phases and Methodology | 7T - </a:t>
            </a:r>
            <a:r>
              <a:rPr lang="en-US" sz="2000" b="0" i="1" u="sng" dirty="0" err="1">
                <a:solidFill>
                  <a:schemeClr val="accent1"/>
                </a:solidFill>
                <a:effectLst/>
              </a:rPr>
              <a:t>SevenTablets</a:t>
            </a:r>
            <a:r>
              <a:rPr lang="en-US" sz="2000" b="0" i="1" u="sng" dirty="0">
                <a:solidFill>
                  <a:schemeClr val="accent1"/>
                </a:solidFill>
                <a:effectLst/>
              </a:rPr>
              <a:t>, Inc.</a:t>
            </a:r>
            <a:r>
              <a:rPr lang="en-US" sz="2000" b="0" i="0" u="sng" dirty="0">
                <a:solidFill>
                  <a:schemeClr val="accent1"/>
                </a:solidFill>
                <a:effectLst/>
              </a:rPr>
              <a:t>. [online] Available at: &lt;https://7t.co/blog/what-is-the-agile-sdlc-model-phases-and-methodology/&gt; [Accessed 23 August 2021]</a:t>
            </a:r>
          </a:p>
          <a:p>
            <a:r>
              <a:rPr lang="en-US" sz="2000" b="0" i="0" dirty="0">
                <a:solidFill>
                  <a:schemeClr val="accent1"/>
                </a:solidFill>
                <a:effectLst/>
              </a:rPr>
              <a:t>Resources.scrumalliance.org. 2021. </a:t>
            </a:r>
            <a:r>
              <a:rPr lang="en-US" sz="2000" b="0" i="1" dirty="0">
                <a:solidFill>
                  <a:schemeClr val="accent1"/>
                </a:solidFill>
                <a:effectLst/>
              </a:rPr>
              <a:t>The Scrum Team Roles and Accountabilities [0 SEU]</a:t>
            </a:r>
            <a:r>
              <a:rPr lang="en-US" sz="2000" b="0" i="0" dirty="0">
                <a:solidFill>
                  <a:schemeClr val="accent1"/>
                </a:solidFill>
                <a:effectLst/>
              </a:rPr>
              <a:t>. [online] Available at: &lt;https://resources.scrumalliance.org/Article/scrum-team&gt; [Accessed 23 August 2021].</a:t>
            </a:r>
          </a:p>
          <a:p>
            <a:r>
              <a:rPr lang="fr-FR" sz="2000" b="0" i="0" dirty="0">
                <a:solidFill>
                  <a:schemeClr val="accent1"/>
                </a:solidFill>
                <a:effectLst/>
              </a:rPr>
              <a:t>Agileme.com.au. 2021. </a:t>
            </a:r>
            <a:r>
              <a:rPr lang="fr-FR" sz="2000" b="0" i="1" dirty="0">
                <a:solidFill>
                  <a:schemeClr val="accent1"/>
                </a:solidFill>
                <a:effectLst/>
              </a:rPr>
              <a:t>Scrum </a:t>
            </a:r>
            <a:r>
              <a:rPr lang="fr-FR" sz="2000" b="0" i="1" dirty="0" err="1">
                <a:solidFill>
                  <a:schemeClr val="accent1"/>
                </a:solidFill>
                <a:effectLst/>
              </a:rPr>
              <a:t>Roles</a:t>
            </a:r>
            <a:r>
              <a:rPr lang="fr-FR" sz="2000" b="0" i="1" dirty="0">
                <a:solidFill>
                  <a:schemeClr val="accent1"/>
                </a:solidFill>
                <a:effectLst/>
              </a:rPr>
              <a:t> - </a:t>
            </a:r>
            <a:r>
              <a:rPr lang="fr-FR" sz="2000" b="0" i="1" dirty="0" err="1">
                <a:solidFill>
                  <a:schemeClr val="accent1"/>
                </a:solidFill>
                <a:effectLst/>
              </a:rPr>
              <a:t>AgileMe</a:t>
            </a:r>
            <a:r>
              <a:rPr lang="fr-FR" sz="2000" b="0" i="0" dirty="0">
                <a:solidFill>
                  <a:schemeClr val="accent1"/>
                </a:solidFill>
                <a:effectLst/>
              </a:rPr>
              <a:t>. [online] </a:t>
            </a:r>
            <a:r>
              <a:rPr lang="fr-FR" sz="2000" b="0" i="0" dirty="0" err="1">
                <a:solidFill>
                  <a:schemeClr val="accent1"/>
                </a:solidFill>
                <a:effectLst/>
              </a:rPr>
              <a:t>Available</a:t>
            </a:r>
            <a:r>
              <a:rPr lang="fr-FR" sz="2000" b="0" i="0" dirty="0">
                <a:solidFill>
                  <a:schemeClr val="accent1"/>
                </a:solidFill>
                <a:effectLst/>
              </a:rPr>
              <a:t> at: &lt;http://www.agileme.com.au/wiki/Scrum_Roles&gt; [</a:t>
            </a:r>
            <a:r>
              <a:rPr lang="fr-FR" sz="2000" b="0" i="0" dirty="0" err="1">
                <a:solidFill>
                  <a:schemeClr val="accent1"/>
                </a:solidFill>
                <a:effectLst/>
              </a:rPr>
              <a:t>Accessed</a:t>
            </a:r>
            <a:r>
              <a:rPr lang="fr-FR" sz="2000" b="0" i="0" dirty="0">
                <a:solidFill>
                  <a:schemeClr val="accent1"/>
                </a:solidFill>
                <a:effectLst/>
              </a:rPr>
              <a:t> 23 August 2021].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000" u="sng" dirty="0">
              <a:solidFill>
                <a:schemeClr val="accent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 b="0" i="0" dirty="0" err="1">
                <a:solidFill>
                  <a:schemeClr val="accent1"/>
                </a:solidFill>
                <a:effectLst/>
              </a:rPr>
              <a:t>Macadamian</a:t>
            </a:r>
            <a:r>
              <a:rPr lang="en-US" sz="2000" b="0" i="0" dirty="0">
                <a:solidFill>
                  <a:schemeClr val="accent1"/>
                </a:solidFill>
                <a:effectLst/>
              </a:rPr>
              <a:t>. 2021. </a:t>
            </a:r>
            <a:r>
              <a:rPr lang="en-US" sz="2000" b="0" i="1" dirty="0">
                <a:solidFill>
                  <a:schemeClr val="accent1"/>
                </a:solidFill>
                <a:effectLst/>
              </a:rPr>
              <a:t>When to Use Waterfall vs. Agile | </a:t>
            </a:r>
            <a:r>
              <a:rPr lang="en-US" sz="2000" b="0" i="1" dirty="0" err="1">
                <a:solidFill>
                  <a:schemeClr val="accent1"/>
                </a:solidFill>
                <a:effectLst/>
              </a:rPr>
              <a:t>Macadamian</a:t>
            </a:r>
            <a:r>
              <a:rPr lang="en-US" sz="2000" b="0" i="0" dirty="0">
                <a:solidFill>
                  <a:schemeClr val="accent1"/>
                </a:solidFill>
                <a:effectLst/>
              </a:rPr>
              <a:t>. [online] Available at: &lt;https://www.macadamian.com/learn/when-to-use-waterfall-vs-agile/&gt; [Accessed 23 August 2021].</a:t>
            </a:r>
            <a:endParaRPr lang="en-US" sz="2000" u="sng" dirty="0">
              <a:solidFill>
                <a:schemeClr val="accent1"/>
              </a:solidFill>
            </a:endParaRPr>
          </a:p>
          <a:p>
            <a:r>
              <a:rPr lang="en-US" sz="2000" b="0" i="0" dirty="0">
                <a:solidFill>
                  <a:schemeClr val="accent1"/>
                </a:solidFill>
                <a:effectLst/>
              </a:rPr>
              <a:t>Unsplash.com. 2021. </a:t>
            </a:r>
            <a:r>
              <a:rPr lang="en-US" sz="2000" b="0" i="1" dirty="0">
                <a:solidFill>
                  <a:schemeClr val="accent1"/>
                </a:solidFill>
                <a:effectLst/>
              </a:rPr>
              <a:t>Photo by </a:t>
            </a:r>
            <a:r>
              <a:rPr lang="en-US" sz="2000" b="0" i="1" dirty="0" err="1">
                <a:solidFill>
                  <a:schemeClr val="accent1"/>
                </a:solidFill>
                <a:effectLst/>
              </a:rPr>
              <a:t>Slidebean</a:t>
            </a:r>
            <a:r>
              <a:rPr lang="en-US" sz="2000" b="0" i="1" dirty="0">
                <a:solidFill>
                  <a:schemeClr val="accent1"/>
                </a:solidFill>
                <a:effectLst/>
              </a:rPr>
              <a:t> on </a:t>
            </a:r>
            <a:r>
              <a:rPr lang="en-US" sz="2000" b="0" i="1" dirty="0" err="1">
                <a:solidFill>
                  <a:schemeClr val="accent1"/>
                </a:solidFill>
                <a:effectLst/>
              </a:rPr>
              <a:t>Unsplash</a:t>
            </a:r>
            <a:r>
              <a:rPr lang="en-US" sz="2000" b="0" i="0" dirty="0">
                <a:solidFill>
                  <a:schemeClr val="accent1"/>
                </a:solidFill>
                <a:effectLst/>
              </a:rPr>
              <a:t>. [online] Available at: &lt;https://unsplash.com/photos/Kk6cQ6iYbw4&gt; [Accessed 23 August 2021].</a:t>
            </a:r>
          </a:p>
          <a:p>
            <a:endParaRPr lang="en-US" sz="20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6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551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Office Theme</vt:lpstr>
      <vt:lpstr>Scrum Agile Approach</vt:lpstr>
      <vt:lpstr> Roles of a Scrum-agile Team</vt:lpstr>
      <vt:lpstr>PowerPoint Presentation</vt:lpstr>
      <vt:lpstr> </vt:lpstr>
      <vt:lpstr>   Water Fall Experience</vt:lpstr>
      <vt:lpstr>   WHEN TO CHOOSE :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Agile Approach</dc:title>
  <dc:creator>Brandon Hamilton</dc:creator>
  <cp:lastModifiedBy>Brandon Hamilton</cp:lastModifiedBy>
  <cp:revision>15</cp:revision>
  <dcterms:created xsi:type="dcterms:W3CDTF">2021-08-20T20:51:56Z</dcterms:created>
  <dcterms:modified xsi:type="dcterms:W3CDTF">2021-08-23T01:49:28Z</dcterms:modified>
</cp:coreProperties>
</file>